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Economica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conomica-bold.fntdata"/><Relationship Id="rId14" Type="http://schemas.openxmlformats.org/officeDocument/2006/relationships/slide" Target="slides/slide9.xml"/><Relationship Id="rId36" Type="http://schemas.openxmlformats.org/officeDocument/2006/relationships/font" Target="fonts/Economica-regular.fntdata"/><Relationship Id="rId17" Type="http://schemas.openxmlformats.org/officeDocument/2006/relationships/slide" Target="slides/slide12.xml"/><Relationship Id="rId39" Type="http://schemas.openxmlformats.org/officeDocument/2006/relationships/font" Target="fonts/Economica-boldItalic.fntdata"/><Relationship Id="rId16" Type="http://schemas.openxmlformats.org/officeDocument/2006/relationships/slide" Target="slides/slide11.xml"/><Relationship Id="rId38" Type="http://schemas.openxmlformats.org/officeDocument/2006/relationships/font" Target="fonts/Economic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60774496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60774496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760774496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760774496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76077449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76077449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76077449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76077449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76077449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76077449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76077449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76077449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760774496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76077449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760774496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760774496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6077449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6077449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760774496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76077449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76077449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76077449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76077449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76077449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76077449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76077449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760774496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760774496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760774496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760774496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760774496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760774496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760774496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76077449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76077449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76077449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760774496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760774496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760774496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e760774496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76077449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76077449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76077449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76077449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760774496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76077449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76077449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76077449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76077449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76077449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6077449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6077449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6077449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6077449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76077449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76077449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76077449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76077449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harmonic motion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Gravity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225225"/>
            <a:ext cx="3999900" cy="21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F = -kx increases linearly with distance displaced, if a mass hanging from it causes the spring to reach a new equilibrium, as long as the spring follows Hooke’s law, the spring will still follow Hooke’s law, just with the new equilibrium as, well, the equilibrium. </a:t>
            </a:r>
            <a:endParaRPr sz="160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450" y="1147225"/>
            <a:ext cx="3800631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225225"/>
            <a:ext cx="39999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position function can be written as x(t) = </a:t>
            </a:r>
            <a:r>
              <a:rPr lang="en" sz="1600"/>
              <a:t>Acos(ωt).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931725"/>
            <a:ext cx="39999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function x(t) is maximized at A, so by Hooke’s law, the maximum force on the spring is F = -kx = -kA.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2925925"/>
            <a:ext cx="39999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maximum spring potential energy is thus ½ kx</a:t>
            </a:r>
            <a:r>
              <a:rPr baseline="30000" lang="en" sz="1600"/>
              <a:t>2</a:t>
            </a:r>
            <a:r>
              <a:rPr lang="en" sz="1600"/>
              <a:t> = ½ kA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275" y="1047725"/>
            <a:ext cx="4527601" cy="239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Modified cosine functions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25225"/>
            <a:ext cx="3999900" cy="1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It takes the cosine function 2π before it starts to repeat, so we say it has a period of 2π since it repeats its cycle after this much time has passed.</a:t>
            </a:r>
            <a:endParaRPr sz="1600"/>
          </a:p>
        </p:txBody>
      </p:sp>
      <p:sp>
        <p:nvSpPr>
          <p:cNvPr id="145" name="Google Shape;145;p24"/>
          <p:cNvSpPr txBox="1"/>
          <p:nvPr/>
        </p:nvSpPr>
        <p:spPr>
          <a:xfrm>
            <a:off x="311700" y="2468725"/>
            <a:ext cx="3999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normal cosine function cos(t) has a period of 2π, but cos(ωt) goes by ω times as fast, so it has a period of 2π/ω.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311700" y="3466225"/>
            <a:ext cx="3999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example, cos(2t) has a period of π since it takes half the time before the graph repeats.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2" cy="264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225225"/>
            <a:ext cx="3999900" cy="1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the derivative of position gives velocity, so if we take the derivative of the position function: x(t) = </a:t>
            </a:r>
            <a:r>
              <a:rPr lang="en" sz="1600"/>
              <a:t>Acos(ωt), we get v(t) = -Aωsin(ωt).</a:t>
            </a:r>
            <a:endParaRPr sz="1600"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2503225"/>
            <a:ext cx="39999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Notice that the maximum velocity is </a:t>
            </a:r>
            <a:r>
              <a:rPr lang="en" sz="1600"/>
              <a:t>Aω. In circular motion, A = r, so maximum velocity is rω = v.</a:t>
            </a:r>
            <a:endParaRPr sz="1600"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3509125"/>
            <a:ext cx="39999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Maximum kinetic energy is thus ½ mv</a:t>
            </a:r>
            <a:r>
              <a:rPr baseline="30000" lang="en" sz="1600"/>
              <a:t>2</a:t>
            </a:r>
            <a:r>
              <a:rPr lang="en" sz="1600"/>
              <a:t>, or ½ mA</a:t>
            </a:r>
            <a:r>
              <a:rPr baseline="30000" lang="en" sz="1600"/>
              <a:t>2</a:t>
            </a:r>
            <a:r>
              <a:rPr lang="en" sz="1600"/>
              <a:t>ω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 sz="1600"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2" cy="262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Acceleration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225225"/>
            <a:ext cx="39999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take the derivative of the position function to get a(t) = </a:t>
            </a:r>
            <a:r>
              <a:rPr lang="en" sz="1600"/>
              <a:t>-Aω</a:t>
            </a:r>
            <a:r>
              <a:rPr baseline="30000" lang="en" sz="1600"/>
              <a:t>2</a:t>
            </a:r>
            <a:r>
              <a:rPr lang="en" sz="1600"/>
              <a:t>cos(ωt).</a:t>
            </a:r>
            <a:endParaRPr sz="1600"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920325"/>
            <a:ext cx="3999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By Hooke’s law, F = -kx = ma.</a:t>
            </a:r>
            <a:endParaRPr sz="1600"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2366100"/>
            <a:ext cx="39999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Let’s plug in the equations we have for a(t) and x(t): -k</a:t>
            </a:r>
            <a:r>
              <a:rPr lang="en" sz="1600"/>
              <a:t>Acos(ωt) = m[-Aω</a:t>
            </a:r>
            <a:r>
              <a:rPr baseline="30000" lang="en" sz="1600"/>
              <a:t>2</a:t>
            </a:r>
            <a:r>
              <a:rPr lang="en" sz="1600"/>
              <a:t>cos(ωt)] rearranging into k=mω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 sz="1600"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3360300"/>
            <a:ext cx="39999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ω = sqrt(k/m).</a:t>
            </a:r>
            <a:endParaRPr sz="1600"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1" cy="223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graphs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225225"/>
            <a:ext cx="39999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Note how the acceleration is maximized when position is furthest from equilibrium, but the velocity is zero there.</a:t>
            </a:r>
            <a:endParaRPr sz="1600"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2478925"/>
            <a:ext cx="3999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Instead, velocity is maximized when position and acceleration are both zero.</a:t>
            </a:r>
            <a:endParaRPr sz="1600"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3230425"/>
            <a:ext cx="3999900" cy="16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potential energy is maxed out when the spring is fully stretched (kinetic energy is zero) but kinetic energy is maxed when the spring is non-stretched out (potential energy is zero.</a:t>
            </a:r>
            <a:endParaRPr sz="1600"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599" cy="340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definitions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225225"/>
            <a:ext cx="3999900" cy="1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Angular velocity, ω, is how many radians an object travels per second, but what if we wanted to know how many cycles it traveled in a second?</a:t>
            </a:r>
            <a:endParaRPr sz="1600"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2411725"/>
            <a:ext cx="39999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call the amount of cycles per second frequency, represented f, and it also has units 1/s, or Hertz (Hz).</a:t>
            </a:r>
            <a:endParaRPr sz="1600"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3463225"/>
            <a:ext cx="39999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there are 2π radians in a complete cycle, f = ω/(2π).</a:t>
            </a:r>
            <a:endParaRPr sz="160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0" cy="305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more definitions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11700" y="1225225"/>
            <a:ext cx="3999900" cy="9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Period, symbolized T,  is how long it takes to complete a cycle, measured in seconds.</a:t>
            </a:r>
            <a:endParaRPr sz="1600"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2148925"/>
            <a:ext cx="39999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frequency is cycles per second and period is seconds per cycle, the period is the inverse of frequency, so that means T = 1/f.</a:t>
            </a:r>
            <a:endParaRPr sz="1600"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3268825"/>
            <a:ext cx="39999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T = </a:t>
            </a:r>
            <a:r>
              <a:rPr lang="en" sz="1600"/>
              <a:t>2π/ω.</a:t>
            </a:r>
            <a:endParaRPr sz="1600"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450" y="1604932"/>
            <a:ext cx="4832400" cy="1750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and period of a spring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11700" y="1225225"/>
            <a:ext cx="39999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</a:t>
            </a:r>
            <a:r>
              <a:rPr lang="en" sz="1600"/>
              <a:t>ω = sqrt(k/m), and f = ω/2π, that means f = sqrt(k/m)/(2π).</a:t>
            </a:r>
            <a:endParaRPr sz="1600"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2056525"/>
            <a:ext cx="39999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Period is the inverse, so the period of a spring oscillation is T = </a:t>
            </a:r>
            <a:r>
              <a:rPr lang="en" sz="1600"/>
              <a:t>2πsqrt(m/k).</a:t>
            </a:r>
            <a:endParaRPr sz="1600"/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0" cy="348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pendulum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Trigonometric derivatives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Forces on a pendulum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11700" y="1225225"/>
            <a:ext cx="39999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simple pendulum is a mass m held a distance L away from the </a:t>
            </a:r>
            <a:r>
              <a:rPr lang="en" sz="1600"/>
              <a:t>pivot.</a:t>
            </a:r>
            <a:endParaRPr sz="1600"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1931725"/>
            <a:ext cx="3999900" cy="9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When the pendulum is θ away from the rest position, -mg acts on it, but -mgcos(θ) pulls on the string.</a:t>
            </a:r>
            <a:endParaRPr sz="1600"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11700" y="2914525"/>
            <a:ext cx="39999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assume the tension of the string counteracts that part of the force, so the only force acting on the pendulum is -mgsin</a:t>
            </a:r>
            <a:r>
              <a:rPr lang="en" sz="1600"/>
              <a:t>(θ).</a:t>
            </a:r>
            <a:endParaRPr sz="1600"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875" y="1147225"/>
            <a:ext cx="4282975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Torque on a pendulum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311700" y="1225225"/>
            <a:ext cx="39999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this force acts perpendicularly to the string, it is a torque, and we know that Τ = Iα.</a:t>
            </a:r>
            <a:endParaRPr sz="1600"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11700" y="2194525"/>
            <a:ext cx="39999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 for a point mass is mL</a:t>
            </a:r>
            <a:r>
              <a:rPr baseline="30000" lang="en" sz="1600"/>
              <a:t>2</a:t>
            </a:r>
            <a:r>
              <a:rPr lang="en" sz="1600"/>
              <a:t> and we know that rF = T = -L</a:t>
            </a:r>
            <a:r>
              <a:rPr lang="en" sz="1600"/>
              <a:t>mgsin(θ), and plugging this in gives -Lmgsin(θ) = mL</a:t>
            </a:r>
            <a:r>
              <a:rPr baseline="30000" lang="en" sz="1600"/>
              <a:t>2</a:t>
            </a:r>
            <a:r>
              <a:rPr lang="en" sz="1600"/>
              <a:t>α.</a:t>
            </a:r>
            <a:endParaRPr sz="1700"/>
          </a:p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311700" y="3163825"/>
            <a:ext cx="39999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Rearranging gives α = -g</a:t>
            </a:r>
            <a:r>
              <a:rPr lang="en" sz="1600"/>
              <a:t>sin(θ)</a:t>
            </a:r>
            <a:r>
              <a:rPr lang="en" sz="1600"/>
              <a:t>/L. Since </a:t>
            </a:r>
            <a:r>
              <a:rPr lang="en" sz="1600"/>
              <a:t>α  is also </a:t>
            </a:r>
            <a:r>
              <a:rPr lang="en" sz="1600"/>
              <a:t>d</a:t>
            </a:r>
            <a:r>
              <a:rPr baseline="30000" lang="en" sz="1600"/>
              <a:t>2</a:t>
            </a:r>
            <a:r>
              <a:rPr lang="en" sz="1600"/>
              <a:t>θ/(dt)</a:t>
            </a:r>
            <a:r>
              <a:rPr baseline="30000" lang="en" sz="1600"/>
              <a:t>2</a:t>
            </a:r>
            <a:r>
              <a:rPr lang="en" sz="1600"/>
              <a:t>, we get a differential equation </a:t>
            </a:r>
            <a:r>
              <a:rPr lang="en" sz="1600"/>
              <a:t>d</a:t>
            </a:r>
            <a:r>
              <a:rPr baseline="30000" lang="en" sz="1600"/>
              <a:t>2</a:t>
            </a:r>
            <a:r>
              <a:rPr lang="en" sz="1600"/>
              <a:t>θ/(dt)</a:t>
            </a:r>
            <a:r>
              <a:rPr baseline="30000" lang="en" sz="1600"/>
              <a:t>2</a:t>
            </a:r>
            <a:r>
              <a:rPr lang="en" sz="1600"/>
              <a:t> = -gsin(θ)/L.</a:t>
            </a:r>
            <a:endParaRPr sz="1700"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3466384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angle approximation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311700" y="1225225"/>
            <a:ext cx="3999900" cy="1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plug in a few values for sin(θ) for very small values of θ, you’ll notice that sin(θ) ≈ θ.</a:t>
            </a:r>
            <a:endParaRPr sz="1600"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311700" y="2228725"/>
            <a:ext cx="39999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You’ll also notice that for cos(θ), small values will be approximately 1 - θ</a:t>
            </a:r>
            <a:r>
              <a:rPr baseline="30000" lang="en" sz="1600"/>
              <a:t>2</a:t>
            </a:r>
            <a:r>
              <a:rPr lang="en" sz="1600"/>
              <a:t>/2, and for tan(θ), small values are also approximately θ.</a:t>
            </a:r>
            <a:endParaRPr sz="1600"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225225"/>
            <a:ext cx="4527601" cy="231644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11700" y="3463225"/>
            <a:ext cx="39999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 is considered “small” is </a:t>
            </a:r>
            <a:r>
              <a:rPr lang="en" sz="1600"/>
              <a:t>around</a:t>
            </a:r>
            <a:r>
              <a:rPr lang="en" sz="1600"/>
              <a:t> 15 degrees, or π/12 radians.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equation</a:t>
            </a:r>
            <a:endParaRPr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311700" y="1225225"/>
            <a:ext cx="39999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Using the small angle approximation, we get </a:t>
            </a:r>
            <a:r>
              <a:rPr lang="en" sz="1600"/>
              <a:t>d</a:t>
            </a:r>
            <a:r>
              <a:rPr baseline="30000" lang="en" sz="1600"/>
              <a:t>2</a:t>
            </a:r>
            <a:r>
              <a:rPr lang="en" sz="1600"/>
              <a:t>θ/(dt)</a:t>
            </a:r>
            <a:r>
              <a:rPr baseline="30000" lang="en" sz="1600"/>
              <a:t>2</a:t>
            </a:r>
            <a:r>
              <a:rPr lang="en" sz="1600"/>
              <a:t> = -(g/L)(θ). </a:t>
            </a:r>
            <a:endParaRPr sz="1600"/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311700" y="1977325"/>
            <a:ext cx="3999900" cy="10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So we need to find some function whose second derivative is the negative of itself times g/L.</a:t>
            </a:r>
            <a:endParaRPr sz="1600"/>
          </a:p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311700" y="3051925"/>
            <a:ext cx="3999900" cy="9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Wait, the θ(t) = cos(</a:t>
            </a:r>
            <a:r>
              <a:rPr lang="en" sz="1600"/>
              <a:t>ωt) thing’s second derivative was -ω</a:t>
            </a:r>
            <a:r>
              <a:rPr baseline="30000" lang="en" sz="1600"/>
              <a:t>2</a:t>
            </a:r>
            <a:r>
              <a:rPr lang="en" sz="1600"/>
              <a:t>cos(ωt), so if ω</a:t>
            </a:r>
            <a:r>
              <a:rPr baseline="30000" lang="en" sz="1600"/>
              <a:t>2</a:t>
            </a:r>
            <a:r>
              <a:rPr lang="en" sz="1600"/>
              <a:t> = g/L, this would work out.</a:t>
            </a:r>
            <a:endParaRPr sz="1600"/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311700" y="4034725"/>
            <a:ext cx="3999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ω = sqrt(g/L), so T = 2πsqrt(L/g).</a:t>
            </a:r>
            <a:endParaRPr sz="1600"/>
          </a:p>
        </p:txBody>
      </p:sp>
      <p:pic>
        <p:nvPicPr>
          <p:cNvPr id="243" name="Google Shape;2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425" y="1642525"/>
            <a:ext cx="4527599" cy="208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pendulum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 (aka definitions)</a:t>
            </a:r>
            <a:endParaRPr/>
          </a:p>
        </p:txBody>
      </p:sp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311700" y="1225225"/>
            <a:ext cx="3999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physical pendulum is just any item being rotated from some pivot point.</a:t>
            </a:r>
            <a:endParaRPr sz="1600"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311700" y="1932625"/>
            <a:ext cx="39999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imagine the center of mass as the point of pivoting, so L will not be the length of the pendulum but the distance the center of mass is from the pivot.</a:t>
            </a:r>
            <a:endParaRPr sz="1600"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311700" y="3386725"/>
            <a:ext cx="39999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 will represent the moment of inertia at the center of mass.</a:t>
            </a:r>
            <a:endParaRPr sz="1600"/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0" cy="332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</a:t>
            </a:r>
            <a:endParaRPr/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311700" y="1225225"/>
            <a:ext cx="8520600" cy="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write the same </a:t>
            </a:r>
            <a:r>
              <a:rPr lang="en" sz="1600"/>
              <a:t>T = -Lmgsin(θ) equation as before where T = Iα.</a:t>
            </a:r>
            <a:endParaRPr sz="1600"/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311700" y="1664425"/>
            <a:ext cx="3999900" cy="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α = d</a:t>
            </a:r>
            <a:r>
              <a:rPr baseline="30000" lang="en" sz="1600"/>
              <a:t>2</a:t>
            </a:r>
            <a:r>
              <a:rPr lang="en" sz="1600"/>
              <a:t>θ/(dt)</a:t>
            </a:r>
            <a:r>
              <a:rPr baseline="30000" lang="en" sz="1600"/>
              <a:t>2</a:t>
            </a:r>
            <a:r>
              <a:rPr lang="en"/>
              <a:t> </a:t>
            </a:r>
            <a:r>
              <a:rPr lang="en" sz="1600"/>
              <a:t>= </a:t>
            </a:r>
            <a:r>
              <a:rPr lang="en" sz="1600"/>
              <a:t>-Lmgsin(θ)/I.</a:t>
            </a:r>
            <a:endParaRPr sz="1600"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11700" y="2103625"/>
            <a:ext cx="8520600" cy="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solution is again </a:t>
            </a:r>
            <a:r>
              <a:rPr lang="en" sz="1600"/>
              <a:t>θ(t) = cos(ωt) but this time ω = sqrt(mgL/I), so we can find the period to be T = 2πsqrt[I/(mgL)].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Kepler’s laws (non-simple/harmonic </a:t>
            </a:r>
            <a:r>
              <a:rPr lang="en"/>
              <a:t>motion)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law</a:t>
            </a:r>
            <a:endParaRPr/>
          </a:p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311700" y="1225225"/>
            <a:ext cx="39999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planet orbits its sun in an ellipse with the sun on one of the foci of the ellipse.</a:t>
            </a:r>
            <a:endParaRPr sz="1600"/>
          </a:p>
        </p:txBody>
      </p:sp>
      <p:sp>
        <p:nvSpPr>
          <p:cNvPr id="277" name="Google Shape;277;p40"/>
          <p:cNvSpPr txBox="1"/>
          <p:nvPr>
            <p:ph idx="1" type="body"/>
          </p:nvPr>
        </p:nvSpPr>
        <p:spPr>
          <a:xfrm>
            <a:off x="311700" y="2009875"/>
            <a:ext cx="39999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say there are two axes to the ellipse: the longer one, the semi-major axes that pass through the </a:t>
            </a:r>
            <a:r>
              <a:rPr lang="en" sz="1600"/>
              <a:t>foci, and the semi-minor one, perpendicular to the foci.</a:t>
            </a:r>
            <a:endParaRPr sz="1600"/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311700" y="3387475"/>
            <a:ext cx="39999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say the length of the semi-major is A, semi-minor is B, and the distance a focus is from the center is C. </a:t>
            </a:r>
            <a:endParaRPr sz="1700"/>
          </a:p>
        </p:txBody>
      </p:sp>
      <p:sp>
        <p:nvSpPr>
          <p:cNvPr id="279" name="Google Shape;279;p40"/>
          <p:cNvSpPr txBox="1"/>
          <p:nvPr/>
        </p:nvSpPr>
        <p:spPr>
          <a:xfrm>
            <a:off x="311700" y="4334275"/>
            <a:ext cx="399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focus is defined such that A</a:t>
            </a:r>
            <a:r>
              <a:rPr baseline="30000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B</a:t>
            </a:r>
            <a:r>
              <a:rPr baseline="30000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C</a:t>
            </a:r>
            <a:r>
              <a:rPr baseline="30000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0" cy="3166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law</a:t>
            </a:r>
            <a:endParaRPr/>
          </a:p>
        </p:txBody>
      </p:sp>
      <p:sp>
        <p:nvSpPr>
          <p:cNvPr id="286" name="Google Shape;286;p41"/>
          <p:cNvSpPr txBox="1"/>
          <p:nvPr>
            <p:ph idx="1" type="body"/>
          </p:nvPr>
        </p:nvSpPr>
        <p:spPr>
          <a:xfrm>
            <a:off x="311700" y="1225225"/>
            <a:ext cx="39999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Let’s draw a line from the planet to the sun and let it sweep out a pizza shape in a certain amount of time t. Let’s say the area of that piece is K.</a:t>
            </a:r>
            <a:endParaRPr sz="1600"/>
          </a:p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311700" y="2430325"/>
            <a:ext cx="3999900" cy="14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Like simple harmonic motion, the planet moves faster the closer it is from the sun, but faster the further away it is (conceptually, this is because gravitational force further away).</a:t>
            </a:r>
            <a:endParaRPr sz="1600"/>
          </a:p>
        </p:txBody>
      </p:sp>
      <p:sp>
        <p:nvSpPr>
          <p:cNvPr id="288" name="Google Shape;288;p41"/>
          <p:cNvSpPr txBox="1"/>
          <p:nvPr>
            <p:ph idx="1" type="body"/>
          </p:nvPr>
        </p:nvSpPr>
        <p:spPr>
          <a:xfrm>
            <a:off x="311700" y="3894325"/>
            <a:ext cx="3999900" cy="9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 fact, this works out so well that for any pizza made in a time t, the area </a:t>
            </a:r>
            <a:r>
              <a:rPr lang="en" sz="1600"/>
              <a:t>swept</a:t>
            </a:r>
            <a:r>
              <a:rPr lang="en" sz="1600"/>
              <a:t> out will always be K.</a:t>
            </a:r>
            <a:endParaRPr sz="1600"/>
          </a:p>
        </p:txBody>
      </p:sp>
      <p:pic>
        <p:nvPicPr>
          <p:cNvPr id="289" name="Google Shape;2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125" y="1354250"/>
            <a:ext cx="4527601" cy="243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Slopes of sine and cosine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25225"/>
            <a:ext cx="39999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slope of the sine graph starts positive, goes toward zero, then goes negative, then rises back to zero.</a:t>
            </a:r>
            <a:endParaRPr sz="16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2217325"/>
            <a:ext cx="39999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cosine function also follows the same pattern: in fact, the derivative of sine is cosine.</a:t>
            </a:r>
            <a:endParaRPr sz="16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3209425"/>
            <a:ext cx="39999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the slope of the cosine function first starts zero, then falls, then rises, which is what negative sine looks like, so the derivative of cosine is actually negative sine.</a:t>
            </a:r>
            <a:endParaRPr sz="16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200" y="1225225"/>
            <a:ext cx="3535239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law</a:t>
            </a:r>
            <a:endParaRPr/>
          </a:p>
        </p:txBody>
      </p:sp>
      <p:sp>
        <p:nvSpPr>
          <p:cNvPr id="295" name="Google Shape;295;p42"/>
          <p:cNvSpPr txBox="1"/>
          <p:nvPr>
            <p:ph idx="1" type="body"/>
          </p:nvPr>
        </p:nvSpPr>
        <p:spPr>
          <a:xfrm>
            <a:off x="311700" y="1225225"/>
            <a:ext cx="85695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 = nsqrt(A</a:t>
            </a:r>
            <a:r>
              <a:rPr baseline="30000" lang="en" sz="1600"/>
              <a:t>3</a:t>
            </a:r>
            <a:r>
              <a:rPr lang="en" sz="1600"/>
              <a:t>) for some constant n. In other words, T</a:t>
            </a:r>
            <a:r>
              <a:rPr baseline="30000" lang="en" sz="1600"/>
              <a:t>2</a:t>
            </a:r>
            <a:r>
              <a:rPr lang="en" sz="1600"/>
              <a:t> is proportional to A</a:t>
            </a:r>
            <a:r>
              <a:rPr baseline="30000" lang="en" sz="1600"/>
              <a:t>3</a:t>
            </a:r>
            <a:r>
              <a:rPr lang="en" sz="1600"/>
              <a:t>.</a:t>
            </a:r>
            <a:endParaRPr sz="1600"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311700" y="1668625"/>
            <a:ext cx="85206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Let’s say a planet orbiting with a semi-major axis of A is struck so its new semi-major axis is 4A. </a:t>
            </a:r>
            <a:endParaRPr baseline="30000" sz="1600"/>
          </a:p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311700" y="2342125"/>
            <a:ext cx="85206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the old period was T = </a:t>
            </a:r>
            <a:r>
              <a:rPr lang="en" sz="1600"/>
              <a:t>nsqrt(A</a:t>
            </a:r>
            <a:r>
              <a:rPr baseline="30000" lang="en" sz="1600"/>
              <a:t>3</a:t>
            </a:r>
            <a:r>
              <a:rPr lang="en" sz="1600"/>
              <a:t>), the new period is nsqrt[(4A)</a:t>
            </a:r>
            <a:r>
              <a:rPr baseline="30000" lang="en" sz="1600"/>
              <a:t>3</a:t>
            </a:r>
            <a:r>
              <a:rPr lang="en" sz="1600"/>
              <a:t>] = 8nsqrt(A</a:t>
            </a:r>
            <a:r>
              <a:rPr baseline="30000" lang="en" sz="1600"/>
              <a:t>3</a:t>
            </a:r>
            <a:r>
              <a:rPr lang="en" sz="1600"/>
              <a:t>).</a:t>
            </a:r>
            <a:endParaRPr sz="1600"/>
          </a:p>
        </p:txBody>
      </p:sp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311700" y="2863525"/>
            <a:ext cx="85206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the new period is 8 times as long as the old one since n is a constant.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Circular motion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looks like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25225"/>
            <a:ext cx="39999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Circular motion is just an object travelling in a circle at a constant angular velocity.</a:t>
            </a:r>
            <a:endParaRPr sz="16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2286025"/>
            <a:ext cx="3999900" cy="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 would it look like if we saw it from the side?</a:t>
            </a:r>
            <a:endParaRPr sz="1600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2960425"/>
            <a:ext cx="3999900" cy="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 the middle it would travel slow, but on the outside it would travel fast.</a:t>
            </a:r>
            <a:endParaRPr sz="16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3634825"/>
            <a:ext cx="3999900" cy="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“side view” is just the horizontal portion of the circular potion.</a:t>
            </a:r>
            <a:endParaRPr sz="16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775" y="1147225"/>
            <a:ext cx="3204712" cy="369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Horizontal position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25225"/>
            <a:ext cx="39999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write an equation for the horizontal position of the object.</a:t>
            </a:r>
            <a:endParaRPr sz="1600"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943125"/>
            <a:ext cx="3999900" cy="9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the horizontal portion of the unit circle is cos(θ), the horizontal portion of a circle of radius r is rcos(θ).</a:t>
            </a:r>
            <a:endParaRPr sz="160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2891725"/>
            <a:ext cx="3999900" cy="9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Note that rcos(θ) is maximized at r and minimized at -r since cos(θ) ranges from -1 to 1.</a:t>
            </a:r>
            <a:endParaRPr sz="16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150" y="1147225"/>
            <a:ext cx="4095681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SHM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25225"/>
            <a:ext cx="39999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stretch out a spring and watch it oscillate, we’ll see it bounce up and down over time.</a:t>
            </a:r>
            <a:endParaRPr sz="1600"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832400" y="1225225"/>
            <a:ext cx="39999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we plot it against time we’ll notice it looks exactly like a cosine graph.</a:t>
            </a:r>
            <a:endParaRPr sz="1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75" y="2272525"/>
            <a:ext cx="6828841" cy="26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25225"/>
            <a:ext cx="3999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Amplitude: how far an object travels from equilibrium. On the graph, these are the highest/lowest positions and is symbolized by a letter A.</a:t>
            </a:r>
            <a:endParaRPr sz="1600"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2571750"/>
            <a:ext cx="39999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rcos(θ) has highest and lowest point with magnitude r, which is what we defined amplitude, and we know θ = ωt, so rcos(θ) can be </a:t>
            </a:r>
            <a:r>
              <a:rPr lang="en" sz="1600"/>
              <a:t>rewritten as the equation Acos(ωt).</a:t>
            </a:r>
            <a:endParaRPr sz="16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99625"/>
            <a:ext cx="4527601" cy="225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